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62" r:id="rId3"/>
    <p:sldId id="271" r:id="rId4"/>
    <p:sldId id="267" r:id="rId5"/>
    <p:sldId id="269" r:id="rId6"/>
    <p:sldId id="263" r:id="rId7"/>
    <p:sldId id="272" r:id="rId8"/>
    <p:sldId id="265" r:id="rId9"/>
    <p:sldId id="266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7DD4798-B9F4-4A1B-925E-FA37436AFFDD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510B9E4-6600-49D0-88D5-F4CA984D8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DD4798-B9F4-4A1B-925E-FA37436AFFDD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10B9E4-6600-49D0-88D5-F4CA984D8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7DD4798-B9F4-4A1B-925E-FA37436AFFDD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510B9E4-6600-49D0-88D5-F4CA984D8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7DD4798-B9F4-4A1B-925E-FA37436AFFDD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510B9E4-6600-49D0-88D5-F4CA984D8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1.bp.blogspot.com/-0p_hJbe-fro/UTzjAkb8NwI/AAAAAAAAAVA/pFsQUo1anO0/s1600/den_nez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65212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908720"/>
            <a:ext cx="3816424" cy="5544616"/>
          </a:xfrm>
        </p:spPr>
        <p:txBody>
          <a:bodyPr>
            <a:normAutofit/>
          </a:bodyPr>
          <a:lstStyle/>
          <a:p>
            <a:r>
              <a:rPr lang="uk-UA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Моя Україно,</a:t>
            </a:r>
            <a: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чую твій голос,</a:t>
            </a:r>
            <a: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Пшеничний твій колос</a:t>
            </a:r>
            <a: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душу мені засіває зерно,</a:t>
            </a:r>
            <a: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Моя Україно,</a:t>
            </a:r>
            <a: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Колиско-калино,</a:t>
            </a:r>
            <a: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Пізнати тебе мені щастя дано…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1.bp.blogspot.com/-0p_hJbe-fro/UTzjAkb8NwI/AAAAAAAAAVA/pFsQUo1anO0/s1600/den_nez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65212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429124" y="0"/>
            <a:ext cx="450059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Молитва 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sz="2400" dirty="0" err="1" smtClean="0">
                <a:latin typeface="Monotype Corsiva" pitchFamily="66" charset="0"/>
              </a:rPr>
              <a:t>Хоч</a:t>
            </a:r>
            <a:r>
              <a:rPr lang="ru-RU" sz="2400" dirty="0" smtClean="0">
                <a:latin typeface="Monotype Corsiva" pitchFamily="66" charset="0"/>
              </a:rPr>
              <a:t> доля в </a:t>
            </a:r>
            <a:r>
              <a:rPr lang="ru-RU" sz="2400" dirty="0" err="1" smtClean="0">
                <a:latin typeface="Monotype Corsiva" pitchFamily="66" charset="0"/>
              </a:rPr>
              <a:t>лицаря</a:t>
            </a:r>
            <a:r>
              <a:rPr lang="ru-RU" sz="2400" dirty="0" smtClean="0">
                <a:latin typeface="Monotype Corsiva" pitchFamily="66" charset="0"/>
              </a:rPr>
              <a:t> лиха,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err="1" smtClean="0">
                <a:latin typeface="Monotype Corsiva" pitchFamily="66" charset="0"/>
              </a:rPr>
              <a:t>Бо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повно</a:t>
            </a:r>
            <a:r>
              <a:rPr lang="ru-RU" sz="2400" dirty="0" smtClean="0">
                <a:latin typeface="Monotype Corsiva" pitchFamily="66" charset="0"/>
              </a:rPr>
              <a:t> на </a:t>
            </a:r>
            <a:r>
              <a:rPr lang="ru-RU" sz="2400" dirty="0" err="1" smtClean="0">
                <a:latin typeface="Monotype Corsiva" pitchFamily="66" charset="0"/>
              </a:rPr>
              <a:t>землі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гріха</a:t>
            </a:r>
            <a:r>
              <a:rPr lang="ru-RU" sz="2400" dirty="0" smtClean="0">
                <a:latin typeface="Monotype Corsiva" pitchFamily="66" charset="0"/>
              </a:rPr>
              <a:t>,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smtClean="0">
                <a:latin typeface="Monotype Corsiva" pitchFamily="66" charset="0"/>
              </a:rPr>
              <a:t>Та в </a:t>
            </a:r>
            <a:r>
              <a:rPr lang="ru-RU" sz="2400" dirty="0" err="1" smtClean="0">
                <a:latin typeface="Monotype Corsiva" pitchFamily="66" charset="0"/>
              </a:rPr>
              <a:t>Дім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небесний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поспіша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err="1" smtClean="0">
                <a:latin typeface="Monotype Corsiva" pitchFamily="66" charset="0"/>
              </a:rPr>
              <a:t>Козацька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щирая</a:t>
            </a:r>
            <a:r>
              <a:rPr lang="ru-RU" sz="2400" dirty="0" smtClean="0">
                <a:latin typeface="Monotype Corsiva" pitchFamily="66" charset="0"/>
              </a:rPr>
              <a:t> душа.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err="1" smtClean="0">
                <a:latin typeface="Monotype Corsiva" pitchFamily="66" charset="0"/>
              </a:rPr>
              <a:t>Іде</a:t>
            </a:r>
            <a:r>
              <a:rPr lang="ru-RU" sz="2400" dirty="0" smtClean="0">
                <a:latin typeface="Monotype Corsiva" pitchFamily="66" charset="0"/>
              </a:rPr>
              <a:t> весь час </a:t>
            </a:r>
            <a:r>
              <a:rPr lang="ru-RU" sz="2400" dirty="0" err="1" smtClean="0">
                <a:latin typeface="Monotype Corsiva" pitchFamily="66" charset="0"/>
              </a:rPr>
              <a:t>з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пітьмою</a:t>
            </a:r>
            <a:r>
              <a:rPr lang="ru-RU" sz="2400" dirty="0" smtClean="0">
                <a:latin typeface="Monotype Corsiva" pitchFamily="66" charset="0"/>
              </a:rPr>
              <a:t> битва –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err="1" smtClean="0">
                <a:latin typeface="Monotype Corsiva" pitchFamily="66" charset="0"/>
              </a:rPr>
              <a:t>Розмова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</a:t>
            </a:r>
            <a:r>
              <a:rPr lang="ru-RU" sz="2400" dirty="0" smtClean="0">
                <a:latin typeface="Monotype Corsiva" pitchFamily="66" charset="0"/>
              </a:rPr>
              <a:t> Господом – молитва.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smtClean="0">
                <a:latin typeface="Monotype Corsiva" pitchFamily="66" charset="0"/>
              </a:rPr>
              <a:t>Душа </a:t>
            </a:r>
            <a:r>
              <a:rPr lang="ru-RU" sz="2400" dirty="0" err="1" smtClean="0">
                <a:latin typeface="Monotype Corsiva" pitchFamily="66" charset="0"/>
              </a:rPr>
              <a:t>відшукує</a:t>
            </a:r>
            <a:r>
              <a:rPr lang="ru-RU" sz="2400" dirty="0" smtClean="0">
                <a:latin typeface="Monotype Corsiva" pitchFamily="66" charset="0"/>
              </a:rPr>
              <a:t> слова,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smtClean="0">
                <a:latin typeface="Monotype Corsiva" pitchFamily="66" charset="0"/>
              </a:rPr>
              <a:t>І дух в </a:t>
            </a:r>
            <a:r>
              <a:rPr lang="ru-RU" sz="2400" dirty="0" err="1" smtClean="0">
                <a:latin typeface="Monotype Corsiva" pitchFamily="66" charset="0"/>
              </a:rPr>
              <a:t>молитві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ожива</a:t>
            </a:r>
            <a:r>
              <a:rPr lang="ru-RU" sz="2400" dirty="0" smtClean="0">
                <a:latin typeface="Monotype Corsiva" pitchFamily="66" charset="0"/>
              </a:rPr>
              <a:t>.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err="1" smtClean="0">
                <a:latin typeface="Monotype Corsiva" pitchFamily="66" charset="0"/>
              </a:rPr>
              <a:t>Із</a:t>
            </a:r>
            <a:r>
              <a:rPr lang="ru-RU" sz="2400" dirty="0" smtClean="0">
                <a:latin typeface="Monotype Corsiva" pitchFamily="66" charset="0"/>
              </a:rPr>
              <a:t> Богом у </a:t>
            </a:r>
            <a:r>
              <a:rPr lang="ru-RU" sz="2400" dirty="0" err="1" smtClean="0">
                <a:latin typeface="Monotype Corsiva" pitchFamily="66" charset="0"/>
              </a:rPr>
              <a:t>розмові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тихій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err="1" smtClean="0">
                <a:latin typeface="Monotype Corsiva" pitchFamily="66" charset="0"/>
              </a:rPr>
              <a:t>Козак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долає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своє</a:t>
            </a:r>
            <a:r>
              <a:rPr lang="ru-RU" sz="2400" dirty="0" smtClean="0">
                <a:latin typeface="Monotype Corsiva" pitchFamily="66" charset="0"/>
              </a:rPr>
              <a:t> лихо,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err="1" smtClean="0">
                <a:latin typeface="Monotype Corsiva" pitchFamily="66" charset="0"/>
              </a:rPr>
              <a:t>Знаходить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сили</a:t>
            </a:r>
            <a:r>
              <a:rPr lang="ru-RU" sz="2400" dirty="0" smtClean="0">
                <a:latin typeface="Monotype Corsiva" pitchFamily="66" charset="0"/>
              </a:rPr>
              <a:t> в </a:t>
            </a:r>
            <a:r>
              <a:rPr lang="ru-RU" sz="2400" dirty="0" err="1" smtClean="0">
                <a:latin typeface="Monotype Corsiva" pitchFamily="66" charset="0"/>
              </a:rPr>
              <a:t>палкім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серці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err="1" smtClean="0">
                <a:latin typeface="Monotype Corsiva" pitchFamily="66" charset="0"/>
              </a:rPr>
              <a:t>Перемагати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темінь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герці</a:t>
            </a:r>
            <a:r>
              <a:rPr lang="ru-RU" sz="2400" dirty="0" smtClean="0">
                <a:latin typeface="Monotype Corsiva" pitchFamily="66" charset="0"/>
              </a:rPr>
              <a:t>.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err="1" smtClean="0">
                <a:latin typeface="Monotype Corsiva" pitchFamily="66" charset="0"/>
              </a:rPr>
              <a:t>Прохати</a:t>
            </a:r>
            <a:r>
              <a:rPr lang="ru-RU" sz="2400" dirty="0" smtClean="0">
                <a:latin typeface="Monotype Corsiva" pitchFamily="66" charset="0"/>
              </a:rPr>
              <a:t> в Господа </a:t>
            </a:r>
            <a:r>
              <a:rPr lang="ru-RU" sz="2400" dirty="0" err="1" smtClean="0">
                <a:latin typeface="Monotype Corsiva" pitchFamily="66" charset="0"/>
              </a:rPr>
              <a:t>поради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smtClean="0">
                <a:latin typeface="Monotype Corsiva" pitchFamily="66" charset="0"/>
              </a:rPr>
              <a:t>Були </a:t>
            </a:r>
            <a:r>
              <a:rPr lang="ru-RU" sz="2400" dirty="0" err="1" smtClean="0">
                <a:latin typeface="Monotype Corsiva" pitchFamily="66" charset="0"/>
              </a:rPr>
              <a:t>завжди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герої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раді</a:t>
            </a:r>
            <a:r>
              <a:rPr lang="ru-RU" sz="2400" dirty="0" smtClean="0">
                <a:latin typeface="Monotype Corsiva" pitchFamily="66" charset="0"/>
              </a:rPr>
              <a:t>.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smtClean="0">
                <a:latin typeface="Monotype Corsiva" pitchFamily="66" charset="0"/>
              </a:rPr>
              <a:t>Вони в </a:t>
            </a:r>
            <a:r>
              <a:rPr lang="ru-RU" sz="2400" dirty="0" err="1" smtClean="0">
                <a:latin typeface="Monotype Corsiva" pitchFamily="66" charset="0"/>
              </a:rPr>
              <a:t>молитві</a:t>
            </a:r>
            <a:r>
              <a:rPr lang="ru-RU" sz="2400" dirty="0" smtClean="0">
                <a:latin typeface="Monotype Corsiva" pitchFamily="66" charset="0"/>
              </a:rPr>
              <a:t>, через </a:t>
            </a:r>
            <a:r>
              <a:rPr lang="ru-RU" sz="2400" dirty="0" err="1" smtClean="0">
                <a:latin typeface="Monotype Corsiva" pitchFamily="66" charset="0"/>
              </a:rPr>
              <a:t>піст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smtClean="0">
                <a:latin typeface="Monotype Corsiva" pitchFamily="66" charset="0"/>
              </a:rPr>
              <a:t>До </a:t>
            </a:r>
            <a:r>
              <a:rPr lang="ru-RU" sz="2400" dirty="0" err="1" smtClean="0">
                <a:latin typeface="Monotype Corsiva" pitchFamily="66" charset="0"/>
              </a:rPr>
              <a:t>світла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прокладали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міст</a:t>
            </a:r>
            <a:r>
              <a:rPr lang="ru-RU" sz="2400" dirty="0" smtClean="0">
                <a:latin typeface="Monotype Corsiva" pitchFamily="66" charset="0"/>
              </a:rPr>
              <a:t>!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Утворення української козацької держави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71472" y="2285992"/>
            <a:ext cx="8143932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altLang="ja-JP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altLang="ja-JP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План:</a:t>
            </a:r>
            <a:endParaRPr kumimoji="0" lang="ru-RU" altLang="ja-JP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uk-UA" altLang="ja-JP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1. Органи  державної  влади,  фінансова  та  судова  системи.</a:t>
            </a:r>
            <a:endParaRPr kumimoji="0" lang="ru-RU" altLang="ja-JP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uk-UA" altLang="ja-JP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2. Адміністративно – територіальний  устрій.</a:t>
            </a:r>
            <a:endParaRPr kumimoji="0" lang="ru-RU" altLang="ja-JP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uk-UA" altLang="ja-JP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3. Українська  армія.</a:t>
            </a:r>
            <a:endParaRPr kumimoji="0" lang="ru-RU" altLang="ja-JP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uk-UA" altLang="ja-JP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4. Економічна  і  соціальна  політика  Української  держави.</a:t>
            </a:r>
            <a:endParaRPr kumimoji="0" lang="uk-UA" altLang="ja-JP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Визначення: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err="1" smtClean="0">
                <a:solidFill>
                  <a:srgbClr val="002060"/>
                </a:solidFill>
              </a:rPr>
              <a:t>Республіка</a:t>
            </a:r>
            <a:r>
              <a:rPr lang="ru-RU" sz="2000" dirty="0" smtClean="0">
                <a:solidFill>
                  <a:srgbClr val="002060"/>
                </a:solidFill>
              </a:rPr>
              <a:t> (</a:t>
            </a:r>
            <a:r>
              <a:rPr lang="ru-RU" sz="2000" dirty="0" err="1" smtClean="0">
                <a:solidFill>
                  <a:srgbClr val="002060"/>
                </a:solidFill>
              </a:rPr>
              <a:t>від</a:t>
            </a:r>
            <a:r>
              <a:rPr lang="ru-RU" sz="2000" dirty="0" smtClean="0">
                <a:solidFill>
                  <a:srgbClr val="002060"/>
                </a:solidFill>
              </a:rPr>
              <a:t> лат.  </a:t>
            </a:r>
            <a:r>
              <a:rPr lang="ru-RU" sz="2000" i="1" dirty="0" err="1" smtClean="0">
                <a:solidFill>
                  <a:srgbClr val="002060"/>
                </a:solidFill>
              </a:rPr>
              <a:t>res</a:t>
            </a:r>
            <a:r>
              <a:rPr lang="ru-RU" sz="2000" i="1" dirty="0" smtClean="0">
                <a:solidFill>
                  <a:srgbClr val="002060"/>
                </a:solidFill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</a:rPr>
              <a:t>publica</a:t>
            </a:r>
            <a:r>
              <a:rPr lang="ru-RU" sz="2000" dirty="0" smtClean="0">
                <a:solidFill>
                  <a:srgbClr val="002060"/>
                </a:solidFill>
              </a:rPr>
              <a:t> — справа </a:t>
            </a:r>
            <a:r>
              <a:rPr lang="ru-RU" sz="2000" dirty="0" err="1" smtClean="0">
                <a:solidFill>
                  <a:srgbClr val="002060"/>
                </a:solidFill>
              </a:rPr>
              <a:t>громади</a:t>
            </a:r>
            <a:r>
              <a:rPr lang="ru-RU" sz="2000" dirty="0" smtClean="0">
                <a:solidFill>
                  <a:srgbClr val="002060"/>
                </a:solidFill>
              </a:rPr>
              <a:t>) — форма державного </a:t>
            </a:r>
            <a:r>
              <a:rPr lang="ru-RU" sz="2000" dirty="0" err="1" smtClean="0">
                <a:solidFill>
                  <a:srgbClr val="002060"/>
                </a:solidFill>
              </a:rPr>
              <a:t>правління</a:t>
            </a:r>
            <a:r>
              <a:rPr lang="ru-RU" sz="2000" dirty="0" smtClean="0">
                <a:solidFill>
                  <a:srgbClr val="002060"/>
                </a:solidFill>
              </a:rPr>
              <a:t>, за </a:t>
            </a:r>
            <a:r>
              <a:rPr lang="ru-RU" sz="2000" dirty="0" err="1" smtClean="0">
                <a:solidFill>
                  <a:srgbClr val="002060"/>
                </a:solidFill>
              </a:rPr>
              <a:t>якої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верховні</a:t>
            </a:r>
            <a:r>
              <a:rPr lang="ru-RU" sz="2000" dirty="0" smtClean="0">
                <a:solidFill>
                  <a:srgbClr val="002060"/>
                </a:solidFill>
              </a:rPr>
              <a:t> </a:t>
            </a:r>
            <a:r>
              <a:rPr lang="ru-RU" sz="2000" dirty="0" err="1" smtClean="0">
                <a:solidFill>
                  <a:srgbClr val="002060"/>
                </a:solidFill>
              </a:rPr>
              <a:t>органи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державної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влади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обираються</a:t>
            </a:r>
            <a:r>
              <a:rPr lang="ru-RU" sz="2000" dirty="0" smtClean="0">
                <a:solidFill>
                  <a:srgbClr val="002060"/>
                </a:solidFill>
              </a:rPr>
              <a:t> на </a:t>
            </a:r>
            <a:r>
              <a:rPr lang="ru-RU" sz="2000" dirty="0" err="1" smtClean="0">
                <a:solidFill>
                  <a:srgbClr val="002060"/>
                </a:solidFill>
              </a:rPr>
              <a:t>певний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термін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з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окресленими</a:t>
            </a:r>
            <a:r>
              <a:rPr lang="ru-RU" sz="2000" dirty="0" smtClean="0">
                <a:solidFill>
                  <a:srgbClr val="002060"/>
                </a:solidFill>
              </a:rPr>
              <a:t> законами </a:t>
            </a:r>
            <a:r>
              <a:rPr lang="ru-RU" sz="2000" dirty="0" err="1" smtClean="0">
                <a:solidFill>
                  <a:srgbClr val="002060"/>
                </a:solidFill>
              </a:rPr>
              <a:t>повноваженнями</a:t>
            </a:r>
            <a:r>
              <a:rPr lang="ru-RU" sz="2000" dirty="0" smtClean="0">
                <a:solidFill>
                  <a:srgbClr val="002060"/>
                </a:solidFill>
              </a:rPr>
              <a:t>; </a:t>
            </a:r>
            <a:r>
              <a:rPr lang="ru-RU" sz="2000" dirty="0" err="1" smtClean="0">
                <a:solidFill>
                  <a:srgbClr val="002060"/>
                </a:solidFill>
              </a:rPr>
              <a:t>існує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поділ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влади</a:t>
            </a:r>
            <a:r>
              <a:rPr lang="ru-RU" sz="2000" dirty="0" smtClean="0">
                <a:solidFill>
                  <a:srgbClr val="002060"/>
                </a:solidFill>
              </a:rPr>
              <a:t> на </a:t>
            </a:r>
            <a:r>
              <a:rPr lang="ru-RU" sz="2000" dirty="0" err="1" smtClean="0">
                <a:solidFill>
                  <a:srgbClr val="002060"/>
                </a:solidFill>
              </a:rPr>
              <a:t>законодавчу</a:t>
            </a:r>
            <a:r>
              <a:rPr lang="ru-RU" sz="2000" dirty="0" smtClean="0">
                <a:solidFill>
                  <a:srgbClr val="002060"/>
                </a:solidFill>
              </a:rPr>
              <a:t>, </a:t>
            </a:r>
            <a:r>
              <a:rPr lang="ru-RU" sz="2000" dirty="0" err="1" smtClean="0">
                <a:solidFill>
                  <a:srgbClr val="002060"/>
                </a:solidFill>
              </a:rPr>
              <a:t>виконавчу</a:t>
            </a:r>
            <a:r>
              <a:rPr lang="ru-RU" sz="2000" dirty="0" smtClean="0">
                <a:solidFill>
                  <a:srgbClr val="002060"/>
                </a:solidFill>
              </a:rPr>
              <a:t>, </a:t>
            </a:r>
            <a:r>
              <a:rPr lang="ru-RU" sz="2000" dirty="0" err="1" smtClean="0">
                <a:solidFill>
                  <a:srgbClr val="002060"/>
                </a:solidFill>
              </a:rPr>
              <a:t>судову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uk-UA" sz="2000" b="1" dirty="0" smtClean="0">
                <a:solidFill>
                  <a:srgbClr val="002060"/>
                </a:solidFill>
              </a:rPr>
              <a:t>Демократія  </a:t>
            </a:r>
            <a:r>
              <a:rPr lang="uk-UA" sz="2000" dirty="0" smtClean="0">
                <a:solidFill>
                  <a:srgbClr val="002060"/>
                </a:solidFill>
              </a:rPr>
              <a:t>-  тип  держави,  яка  декларує  і  втілює  на  практиці  принципи  народовладдя,  права  і  свободи  громадян,  контроль  за  діяльністю  органів  влади.</a:t>
            </a:r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Українська гетьманська держава -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Часовые пояса ми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85992"/>
            <a:ext cx="8215370" cy="42862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1472" y="1285860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Військо Запорізьке або Гетьманщина</a:t>
            </a:r>
            <a:endParaRPr lang="ru-RU" sz="36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4546" y="642918"/>
            <a:ext cx="49292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ja-JP" b="1" dirty="0" smtClean="0">
                <a:solidFill>
                  <a:srgbClr val="FF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ГЕНЕРАЛЬНА (ВІЙСЬКА) РАДА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43174" y="1000108"/>
            <a:ext cx="4286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Найвищий законодавчий орган держави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429124" y="1357298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64" y="2000241"/>
          <a:ext cx="8429716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36"/>
                <a:gridCol w="4286280"/>
              </a:tblGrid>
              <a:tr h="571504"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Старшинська</a:t>
                      </a:r>
                      <a:r>
                        <a:rPr lang="uk-UA" baseline="0" dirty="0" smtClean="0"/>
                        <a:t> рада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                Гетьман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6643702" y="3929066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42910" y="2714620"/>
          <a:ext cx="3643338" cy="1188720"/>
        </p:xfrm>
        <a:graphic>
          <a:graphicData uri="http://schemas.openxmlformats.org/drawingml/2006/table">
            <a:tbl>
              <a:tblPr/>
              <a:tblGrid>
                <a:gridCol w="3643338"/>
              </a:tblGrid>
              <a:tr h="1143008">
                <a:tc>
                  <a:txBody>
                    <a:bodyPr/>
                    <a:lstStyle/>
                    <a:p>
                      <a:r>
                        <a:rPr lang="uk-UA" dirty="0" smtClean="0"/>
                        <a:t>Розглядали всі питання міжнародної політики , затверджували міські привілеї</a:t>
                      </a:r>
                      <a:r>
                        <a:rPr lang="uk-UA" baseline="0" dirty="0" smtClean="0"/>
                        <a:t> та смертні вироки тощо.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929189" y="2714620"/>
          <a:ext cx="3820915" cy="1143008"/>
        </p:xfrm>
        <a:graphic>
          <a:graphicData uri="http://schemas.openxmlformats.org/drawingml/2006/table">
            <a:tbl>
              <a:tblPr/>
              <a:tblGrid>
                <a:gridCol w="3820915"/>
              </a:tblGrid>
              <a:tr h="1143008">
                <a:tc>
                  <a:txBody>
                    <a:bodyPr/>
                    <a:lstStyle/>
                    <a:p>
                      <a:r>
                        <a:rPr lang="uk-UA" dirty="0" smtClean="0"/>
                        <a:t>Виконавча і судова влада зосереджувалися в руках гетьмана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286380" y="4429133"/>
          <a:ext cx="3526624" cy="428627"/>
        </p:xfrm>
        <a:graphic>
          <a:graphicData uri="http://schemas.openxmlformats.org/drawingml/2006/table">
            <a:tbl>
              <a:tblPr/>
              <a:tblGrid>
                <a:gridCol w="3526624"/>
              </a:tblGrid>
              <a:tr h="428627">
                <a:tc>
                  <a:txBody>
                    <a:bodyPr/>
                    <a:lstStyle/>
                    <a:p>
                      <a:r>
                        <a:rPr lang="uk-UA" dirty="0" smtClean="0"/>
                        <a:t>Генеральний</a:t>
                      </a:r>
                      <a:r>
                        <a:rPr lang="uk-UA" baseline="0" dirty="0" smtClean="0"/>
                        <a:t> уряд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29994" y="5401994"/>
          <a:ext cx="8229600" cy="1219200"/>
        </p:xfrm>
        <a:graphic>
          <a:graphicData uri="http://schemas.openxmlformats.org/drawingml/2006/table">
            <a:tbl>
              <a:tblPr/>
              <a:tblGrid>
                <a:gridCol w="1313114"/>
                <a:gridCol w="1357322"/>
                <a:gridCol w="1357322"/>
                <a:gridCol w="1428760"/>
                <a:gridCol w="1428760"/>
                <a:gridCol w="1344322"/>
              </a:tblGrid>
              <a:tr h="120982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Генеральна військова</a:t>
                      </a:r>
                      <a:r>
                        <a:rPr lang="uk-UA" sz="1400" baseline="0" dirty="0" smtClean="0"/>
                        <a:t> канцелярія</a:t>
                      </a:r>
                      <a:endParaRPr lang="ru-RU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Генеральна  військова  артилерія</a:t>
                      </a: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Генеральний  військовий  скарб</a:t>
                      </a: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Генеральний  військовий  суд</a:t>
                      </a: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Генеральні  осавули,  хорунжий,  бунчужний</a:t>
                      </a: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Наказний  гетьман</a:t>
                      </a: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Стрелка вниз 11"/>
          <p:cNvSpPr/>
          <p:nvPr/>
        </p:nvSpPr>
        <p:spPr>
          <a:xfrm>
            <a:off x="6643702" y="4929198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uk-UA" altLang="ja-JP" b="1" u="sng" dirty="0" smtClean="0">
                <a:solidFill>
                  <a:srgbClr val="00206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Адміністративно – </a:t>
            </a:r>
            <a:r>
              <a:rPr lang="uk-UA" altLang="ja-JP" b="1" u="sng" smtClean="0">
                <a:solidFill>
                  <a:srgbClr val="00206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територіальний  устрій: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Столиця - м. Чигирин;</a:t>
            </a:r>
          </a:p>
          <a:p>
            <a:r>
              <a:rPr lang="uk-UA" dirty="0" smtClean="0"/>
              <a:t>Держава складалася з Київського, Брацлавського, Чернігівського воєводств;</a:t>
            </a:r>
          </a:p>
          <a:p>
            <a:r>
              <a:rPr lang="uk-UA" dirty="0" smtClean="0"/>
              <a:t>Територія держави ділилася на 16 полків;</a:t>
            </a:r>
          </a:p>
          <a:p>
            <a:r>
              <a:rPr lang="uk-UA" dirty="0" smtClean="0"/>
              <a:t>На чолі полку стояв полковник;</a:t>
            </a:r>
          </a:p>
          <a:p>
            <a:r>
              <a:rPr lang="uk-UA" dirty="0" smtClean="0"/>
              <a:t>Полки поділялися на сотні (сотники)</a:t>
            </a:r>
          </a:p>
          <a:p>
            <a:r>
              <a:rPr lang="uk-UA" dirty="0" smtClean="0"/>
              <a:t>З-під влади полковників вийнято  міста, що мали магдебурзького права, де керували традиційні органи міського самоврядування.</a:t>
            </a:r>
          </a:p>
          <a:p>
            <a:r>
              <a:rPr lang="uk-UA" u="sng" dirty="0" smtClean="0">
                <a:solidFill>
                  <a:srgbClr val="FF0000"/>
                </a:solidFill>
              </a:rPr>
              <a:t>Запорізька Січ була окремою військово-адміністративною одиницею.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785794"/>
            <a:ext cx="3790504" cy="1071570"/>
          </a:xfrm>
        </p:spPr>
        <p:txBody>
          <a:bodyPr>
            <a:noAutofit/>
          </a:bodyPr>
          <a:lstStyle/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Проаналізуйте дану ілюстрацію. Як ви гадаєте, що на ній зображено?</a:t>
            </a:r>
            <a:endParaRPr lang="ru-RU" sz="2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pPr marL="9144" lvl="1" indent="0">
              <a:buClr>
                <a:schemeClr val="accent3"/>
              </a:buClr>
            </a:pPr>
            <a:r>
              <a:rPr lang="uk-UA" sz="1800" i="1" dirty="0" smtClean="0"/>
              <a:t>У  центрі  картини  ми  бачимо  постать  Богдана  Хмельницького,  а  під  нею  -  зображення  території  України,  поділеної  на  полки.  Полки  позначені  булавами,  під  якими  написано  назву  полку.  Ліворуч  від  постаті  гетьмана -  група  козацької  старшини,  яка  символізує  козацьке  військо,  праворуч  -  гетьманське  шатро  з  прапорами,  над  ним  емблема  Запорізького  війська</a:t>
            </a:r>
            <a:r>
              <a:rPr lang="uk-UA" sz="1800" i="1" dirty="0" smtClean="0"/>
              <a:t>.</a:t>
            </a:r>
            <a:endParaRPr lang="en-US" sz="1800" i="1" dirty="0" smtClean="0"/>
          </a:p>
          <a:p>
            <a:pPr marL="9144" lvl="1" indent="0">
              <a:buClr>
                <a:schemeClr val="accent3"/>
              </a:buClr>
            </a:pPr>
            <a:r>
              <a:rPr lang="uk-UA" sz="1800" i="1" dirty="0" smtClean="0">
                <a:solidFill>
                  <a:srgbClr val="002060"/>
                </a:solidFill>
              </a:rPr>
              <a:t>(Ю. Коссак)</a:t>
            </a:r>
          </a:p>
          <a:p>
            <a:pPr marL="9144" lvl="1" indent="0">
              <a:buClr>
                <a:schemeClr val="accent3"/>
              </a:buClr>
            </a:pPr>
            <a:endParaRPr lang="uk-UA" sz="1800" i="1" dirty="0" smtClean="0">
              <a:solidFill>
                <a:srgbClr val="002060"/>
              </a:solidFill>
            </a:endParaRPr>
          </a:p>
          <a:p>
            <a:pPr marL="9144" lvl="1" indent="0">
              <a:buClr>
                <a:schemeClr val="accent3"/>
              </a:buClr>
            </a:pPr>
            <a:endParaRPr lang="ru-RU" sz="1800" i="1" dirty="0" smtClean="0"/>
          </a:p>
          <a:p>
            <a:endParaRPr lang="ru-RU" sz="1800" i="1" dirty="0"/>
          </a:p>
        </p:txBody>
      </p:sp>
      <p:pic>
        <p:nvPicPr>
          <p:cNvPr id="5" name="Picture 2" descr="Образи козаків - Сторінка 6 - Форум Реактора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3"/>
            <a:ext cx="4752929" cy="622654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/>
          <a:lstStyle/>
          <a:p>
            <a:pPr algn="ctr"/>
            <a:r>
              <a:rPr lang="uk-UA" u="sng" dirty="0" smtClean="0">
                <a:solidFill>
                  <a:srgbClr val="FF0000"/>
                </a:solidFill>
              </a:rPr>
              <a:t>Українська армія</a:t>
            </a:r>
            <a:endParaRPr lang="ru-RU" u="sng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643063"/>
          <a:ext cx="811532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3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Створена за територіальним принципом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00166" y="2285992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uk-U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1648 р. був прийнятий військовий статут, що мав назву "Статті про устрій Війська Запорозького".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4500562" y="3286124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3" y="4000505"/>
          <a:ext cx="8786873" cy="157163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16394"/>
                <a:gridCol w="1379392"/>
                <a:gridCol w="1451992"/>
                <a:gridCol w="1742391"/>
                <a:gridCol w="1597191"/>
                <a:gridCol w="1599513"/>
              </a:tblGrid>
              <a:tr h="1571636">
                <a:tc>
                  <a:txBody>
                    <a:bodyPr/>
                    <a:lstStyle/>
                    <a:p>
                      <a:r>
                        <a:rPr lang="uk-UA" dirty="0" smtClean="0"/>
                        <a:t>Піхота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Кіннота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Артилерія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Підрозділи</a:t>
                      </a:r>
                      <a:r>
                        <a:rPr lang="uk-UA" baseline="0" dirty="0" smtClean="0"/>
                        <a:t> прикордонної служби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Підрозділи розвідки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Загони,</a:t>
                      </a:r>
                      <a:r>
                        <a:rPr lang="uk-UA" baseline="0" dirty="0" smtClean="0"/>
                        <a:t> що постачали зброю, боєприпаси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Соціально-економічні зміни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428736"/>
          <a:ext cx="8258204" cy="15849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8258204"/>
              </a:tblGrid>
              <a:tr h="1285870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Було ліквідовано землеволодіння польських магнатів, шляхти і католицької церкви;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 Ліквідовано фільварково-панщинну систему господарювання і кріпацтво.</a:t>
                      </a:r>
                    </a:p>
                    <a:p>
                      <a:pPr>
                        <a:buFontTx/>
                        <a:buNone/>
                      </a:pPr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3500438"/>
          <a:ext cx="8286808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808"/>
              </a:tblGrid>
              <a:tr h="2000264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 провідну роль у житті держави відігравав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козацький стан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селяни отримали особисту свободу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формувалася козацька, селянська, державна власність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uk-UA" dirty="0" smtClean="0"/>
                        <a:t> </a:t>
                      </a:r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зростання старшинського землеволодіння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375</TotalTime>
  <Words>326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Моя Україно, Я чую твій голос, Пшеничний твій колос У душу мені засіває зерно, Моя Україно, Колиско-калино, Пізнати тебе мені щастя дано… </vt:lpstr>
      <vt:lpstr>Утворення української козацької держави</vt:lpstr>
      <vt:lpstr>Визначення:</vt:lpstr>
      <vt:lpstr>Українська гетьманська держава - </vt:lpstr>
      <vt:lpstr>Слайд 5</vt:lpstr>
      <vt:lpstr>Адміністративно – територіальний  устрій:</vt:lpstr>
      <vt:lpstr> Проаналізуйте дану ілюстрацію. Як ви гадаєте, що на ній зображено?</vt:lpstr>
      <vt:lpstr>Українська армія</vt:lpstr>
      <vt:lpstr>Соціально-економічні зміни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Україна і світ</dc:title>
  <dc:creator>Катя</dc:creator>
  <cp:lastModifiedBy>User</cp:lastModifiedBy>
  <cp:revision>39</cp:revision>
  <dcterms:created xsi:type="dcterms:W3CDTF">2013-12-23T20:14:40Z</dcterms:created>
  <dcterms:modified xsi:type="dcterms:W3CDTF">2015-01-22T21:04:58Z</dcterms:modified>
</cp:coreProperties>
</file>